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68" r:id="rId7"/>
    <p:sldId id="265" r:id="rId8"/>
    <p:sldId id="266" r:id="rId9"/>
    <p:sldId id="267" r:id="rId10"/>
    <p:sldId id="264" r:id="rId11"/>
    <p:sldId id="257" r:id="rId12"/>
    <p:sldId id="261" r:id="rId13"/>
    <p:sldId id="262" r:id="rId14"/>
    <p:sldId id="263" r:id="rId15"/>
    <p:sldId id="258" r:id="rId16"/>
    <p:sldId id="269" r:id="rId17"/>
    <p:sldId id="270" r:id="rId18"/>
    <p:sldId id="271" r:id="rId19"/>
    <p:sldId id="260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23"/>
    <a:srgbClr val="01150C"/>
    <a:srgbClr val="011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1FD90-9F54-45EA-AD02-E345BC3EC851}" v="401" dt="2023-06-22T21:38:16.922"/>
    <p1510:client id="{B7B8C4A1-3597-B712-0EF9-C6A7ABCB54F5}" v="1002" dt="2023-06-22T23:07:08.480"/>
    <p1510:client id="{FA98E8A2-300C-5EB5-3574-0984A609789B}" v="644" dt="2023-06-22T21:50:44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48"/>
  </p:normalViewPr>
  <p:slideViewPr>
    <p:cSldViewPr snapToGrid="0">
      <p:cViewPr varScale="1">
        <p:scale>
          <a:sx n="102" d="100"/>
          <a:sy n="102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6C96-9C18-42A4-731C-C15EBDE75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E309F-3284-9CCD-4EB3-6EA01E49B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74E45-5391-0FDE-DF87-074EAAAF4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17882-3E6A-4172-3256-51BFC0AA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297FB-7F27-DB0E-36F3-B1DBD40E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34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724C-B10F-3DF5-3410-0EFDB401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F6408-D869-0017-7392-C065F7765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7DFAA-40B4-EA77-0075-6FC49D7A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333ED-CAA5-C65B-DDED-90C71ED1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47DB7-8B62-BEF8-4CFA-0C98AC53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925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AEC103-30F7-8B97-08F4-DC95B6A54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FD088-AB8F-4240-7280-732FC500A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17D72-C4EC-735A-360D-7ABD5066B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F87F6-D892-6E87-41FA-605807907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D2368-2832-9861-57BD-A5964C09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76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9114-0ECB-6E74-430E-F14DC502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6A571-F1AB-67EC-FC45-E440D108C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C7DFD-230A-F2B6-3EB3-BA085488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303E5-D3BF-BF23-BEBF-AC6302A3C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7C719-A2DA-50C5-EF26-11492236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02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F53D-4DA5-3550-3E67-BB32206F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14771-25BA-4035-0439-D0A599A87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2EF19-9C41-DC9D-CBA0-E8284C56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57B8F-94FB-0F5A-47EF-3A5AD9A5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1121E-192F-39C9-A239-52AEFB0F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04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DC79-6E90-A67F-C2E1-3006E700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79DD7-7AC3-3010-13D7-7E446DD6D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C3EDE-C6DE-1B69-C6F0-4813DBB20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7DD5C-9A6F-7E52-E771-F8D4F4433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196EC-3CE6-CF87-E8AA-464110BF7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6AA87-FFB9-6F4B-4D4A-F9E4A730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04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83FE-4C23-55F1-5A4C-E0AC41F3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9D1FE-CCB1-C61E-49A6-9F7C493C8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016BB-B7D2-F4A3-4C59-5B436D6DE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F9C53-974E-06C2-383C-4E7771A83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AA4F1-1DC8-710A-8C17-2E6F60FBD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C7DF6-2DA0-4B27-5DF5-55C1A37C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4DEFAA-1EFE-7413-56E4-189A2259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05A32-8E9D-B2B9-A407-B08A5667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95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E96E-FC85-2CBB-7BBD-6258D398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D5DF9-6913-99E0-DFA0-ECBE96A0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80267-27BF-0922-E70C-6DD49E5B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C5EF5-AA46-CA0E-8329-AD532CA4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07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CCAFA-A7B7-8654-3D95-533E6BE2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C9DEE-FCE5-5C45-A34F-3D582A53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274A0-33C4-9166-73EA-794E4CBB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60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A615-C649-8693-5FA9-AA9D8C39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AE00-B70E-5A29-B84F-1C64C1259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E6C1-8587-791F-5941-9A1EB03D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0A090-ECF4-9AFA-0F61-03852602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BA506-9677-9275-5D18-33CF5E6C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639E-325B-52AB-A384-FC19A27F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81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D202-C501-6783-B9FA-DC7EC8BD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1538A-1F0E-AA43-8FA3-80DA9DFB81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A0E95-AA56-1ED8-2644-0293E2C41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B9716-F68D-E92D-85CF-3E9BDF69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B921B-EC49-3E2D-BE24-25591685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52D7B-F3EC-CB50-EA13-717B301A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98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0"/>
              </a:schemeClr>
            </a:gs>
            <a:gs pos="100000">
              <a:srgbClr val="0113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E3343-378A-85AC-B290-D41E2302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B8508-3D31-9821-6FEA-0F89443C3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98F5B-E91C-5E4B-A77D-61D8A2F50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8ECAB-3737-46FF-B11A-9C67D96A34EB}" type="datetimeFigureOut">
              <a:rPr lang="en-IN" smtClean="0"/>
              <a:t>02/11/23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D804B-73FD-A2DC-FCD1-1CEF59306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A868-1EE9-A02C-6913-DE38E5319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5B58C-513A-4065-AC01-603DEBD568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29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6134D8-BFCC-F444-6058-D02B4DDE6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F6673-6E3F-D357-4B82-E2190A00D21E}"/>
              </a:ext>
            </a:extLst>
          </p:cNvPr>
          <p:cNvSpPr txBox="1"/>
          <p:nvPr/>
        </p:nvSpPr>
        <p:spPr>
          <a:xfrm>
            <a:off x="8653762" y="4529370"/>
            <a:ext cx="339969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Presented by: Aryan Mishra</a:t>
            </a:r>
          </a:p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                  Arvind Gautam</a:t>
            </a:r>
          </a:p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                  Garvit Singhal</a:t>
            </a:r>
          </a:p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                  Shreyash Srivastava</a:t>
            </a:r>
          </a:p>
          <a:p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Under the guidance of:</a:t>
            </a:r>
            <a:br>
              <a:rPr lang="en-US" dirty="0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                          Dr. Rekha Kashyap</a:t>
            </a:r>
          </a:p>
        </p:txBody>
      </p:sp>
    </p:spTree>
    <p:extLst>
      <p:ext uri="{BB962C8B-B14F-4D97-AF65-F5344CB8AC3E}">
        <p14:creationId xmlns:p14="http://schemas.microsoft.com/office/powerpoint/2010/main" val="922724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CB42-80ED-5386-B6F1-FE335EB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bg1"/>
                </a:solidFill>
                <a:latin typeface="Arial Black" panose="020B0A04020102020204" pitchFamily="34" charset="0"/>
              </a:rPr>
              <a:t>Features</a:t>
            </a:r>
          </a:p>
        </p:txBody>
      </p:sp>
      <p:pic>
        <p:nvPicPr>
          <p:cNvPr id="1026" name="Picture 2" descr="60+ Calorie Calculator Illustrations, Royalty-Free Vector Graphics &amp; Clip  Art - iStock | Calorie counting, Yogurt, Food">
            <a:extLst>
              <a:ext uri="{FF2B5EF4-FFF2-40B4-BE49-F238E27FC236}">
                <a16:creationId xmlns:a16="http://schemas.microsoft.com/office/drawing/2014/main" id="{E150DDF5-D8C4-3C9E-7940-F441395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423" l="9967" r="89869">
                        <a14:foregroundMark x1="78758" y1="99423" x2="66013" y2="79615"/>
                        <a14:foregroundMark x1="66013" y1="79615" x2="64216" y2="71923"/>
                        <a14:foregroundMark x1="54248" y1="78654" x2="54085" y2="47500"/>
                        <a14:foregroundMark x1="54085" y1="47500" x2="57516" y2="41731"/>
                        <a14:foregroundMark x1="64052" y1="43269" x2="63072" y2="59423"/>
                        <a14:foregroundMark x1="63072" y1="59423" x2="63072" y2="59423"/>
                        <a14:backgroundMark x1="8333" y1="12115" x2="9477" y2="56538"/>
                        <a14:backgroundMark x1="84477" y1="25577" x2="97222" y2="5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464" y="246487"/>
            <a:ext cx="1272672" cy="10813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Yoga Pose Clipart Vector, Yoga Pose Illustration, Yoga, Pose, Woman PNG  Image For Free Download">
            <a:extLst>
              <a:ext uri="{FF2B5EF4-FFF2-40B4-BE49-F238E27FC236}">
                <a16:creationId xmlns:a16="http://schemas.microsoft.com/office/drawing/2014/main" id="{11B20670-0C49-9163-AA72-12AEAA32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4375">
                        <a14:foregroundMark x1="93807" y1="32307" x2="94375" y2="32344"/>
                        <a14:foregroundMark x1="90545" y1="32096" x2="92952" y2="32252"/>
                        <a14:foregroundMark x1="88906" y1="33594" x2="90570" y2="33857"/>
                        <a14:backgroundMark x1="71250" y1="30469" x2="71250" y2="30469"/>
                        <a14:backgroundMark x1="72813" y1="30469" x2="72813" y2="30469"/>
                        <a14:backgroundMark x1="74063" y1="30625" x2="74063" y2="30625"/>
                        <a14:backgroundMark x1="72031" y1="30469" x2="72031" y2="30469"/>
                        <a14:backgroundMark x1="63750" y1="59375" x2="63750" y2="59375"/>
                        <a14:backgroundMark x1="91563" y1="33438" x2="91563" y2="33438"/>
                        <a14:backgroundMark x1="88906" y1="34063" x2="88906" y2="34063"/>
                        <a14:backgroundMark x1="91563" y1="33906" x2="91563" y2="33906"/>
                        <a14:backgroundMark x1="90625" y1="33750" x2="90625" y2="33750"/>
                        <a14:backgroundMark x1="91406" y1="34375" x2="92188" y2="34531"/>
                        <a14:backgroundMark x1="91875" y1="34375" x2="90781" y2="34219"/>
                        <a14:backgroundMark x1="88906" y1="34375" x2="88906" y2="34375"/>
                        <a14:backgroundMark x1="88438" y1="34063" x2="88438" y2="3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467" y="225421"/>
            <a:ext cx="1189356" cy="11234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058486-6C64-2B5C-3D0E-5AA486B50CB9}"/>
              </a:ext>
            </a:extLst>
          </p:cNvPr>
          <p:cNvSpPr txBox="1"/>
          <p:nvPr/>
        </p:nvSpPr>
        <p:spPr>
          <a:xfrm>
            <a:off x="718937" y="1481415"/>
            <a:ext cx="389420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3200">
                <a:solidFill>
                  <a:schemeClr val="bg1"/>
                </a:solidFill>
                <a:latin typeface="Arial Black"/>
              </a:rPr>
              <a:t>Workout Planner</a:t>
            </a:r>
            <a:endParaRPr lang="en-IN" sz="32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36" name="Picture 12" descr="3,723 Workout Plan Design Images, Stock Photos &amp; Vectors | Shutterstock">
            <a:extLst>
              <a:ext uri="{FF2B5EF4-FFF2-40B4-BE49-F238E27FC236}">
                <a16:creationId xmlns:a16="http://schemas.microsoft.com/office/drawing/2014/main" id="{5515A749-F3FB-AB82-0E9F-D4271D224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1"/>
          <a:stretch/>
        </p:blipFill>
        <p:spPr bwMode="auto">
          <a:xfrm>
            <a:off x="718937" y="2178135"/>
            <a:ext cx="3435197" cy="31984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565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CB42-80ED-5386-B6F1-FE335EB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bg1"/>
                </a:solidFill>
                <a:latin typeface="Arial Black" panose="020B0A04020102020204" pitchFamily="34" charset="0"/>
              </a:rPr>
              <a:t>Features</a:t>
            </a:r>
          </a:p>
        </p:txBody>
      </p:sp>
      <p:pic>
        <p:nvPicPr>
          <p:cNvPr id="1026" name="Picture 2" descr="60+ Calorie Calculator Illustrations, Royalty-Free Vector Graphics &amp; Clip  Art - iStock | Calorie counting, Yogurt, Food">
            <a:extLst>
              <a:ext uri="{FF2B5EF4-FFF2-40B4-BE49-F238E27FC236}">
                <a16:creationId xmlns:a16="http://schemas.microsoft.com/office/drawing/2014/main" id="{E150DDF5-D8C4-3C9E-7940-F441395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423" l="9967" r="89869">
                        <a14:foregroundMark x1="78758" y1="99423" x2="66013" y2="79615"/>
                        <a14:foregroundMark x1="66013" y1="79615" x2="64216" y2="71923"/>
                        <a14:foregroundMark x1="54248" y1="78654" x2="54085" y2="47500"/>
                        <a14:foregroundMark x1="54085" y1="47500" x2="57516" y2="41731"/>
                        <a14:foregroundMark x1="64052" y1="43269" x2="63072" y2="59423"/>
                        <a14:foregroundMark x1="63072" y1="59423" x2="63072" y2="59423"/>
                        <a14:backgroundMark x1="8333" y1="12115" x2="9477" y2="56538"/>
                        <a14:backgroundMark x1="84477" y1="25577" x2="97222" y2="5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8" y="2426251"/>
            <a:ext cx="3435197" cy="29187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Yoga Pose Clipart Vector, Yoga Pose Illustration, Yoga, Pose, Woman PNG  Image For Free Download">
            <a:extLst>
              <a:ext uri="{FF2B5EF4-FFF2-40B4-BE49-F238E27FC236}">
                <a16:creationId xmlns:a16="http://schemas.microsoft.com/office/drawing/2014/main" id="{11B20670-0C49-9163-AA72-12AEAA32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4375">
                        <a14:foregroundMark x1="93807" y1="32307" x2="94375" y2="32344"/>
                        <a14:foregroundMark x1="90545" y1="32096" x2="92952" y2="32252"/>
                        <a14:foregroundMark x1="88906" y1="33594" x2="90570" y2="33857"/>
                        <a14:backgroundMark x1="71250" y1="30469" x2="71250" y2="30469"/>
                        <a14:backgroundMark x1="72813" y1="30469" x2="72813" y2="30469"/>
                        <a14:backgroundMark x1="74063" y1="30625" x2="74063" y2="30625"/>
                        <a14:backgroundMark x1="72031" y1="30469" x2="72031" y2="30469"/>
                        <a14:backgroundMark x1="63750" y1="59375" x2="63750" y2="59375"/>
                        <a14:backgroundMark x1="91563" y1="33438" x2="91563" y2="33438"/>
                        <a14:backgroundMark x1="88906" y1="34063" x2="88906" y2="34063"/>
                        <a14:backgroundMark x1="91563" y1="33906" x2="91563" y2="33906"/>
                        <a14:backgroundMark x1="90625" y1="33750" x2="90625" y2="33750"/>
                        <a14:backgroundMark x1="91406" y1="34375" x2="92188" y2="34531"/>
                        <a14:backgroundMark x1="91875" y1="34375" x2="90781" y2="34219"/>
                        <a14:backgroundMark x1="88906" y1="34375" x2="88906" y2="34375"/>
                        <a14:backgroundMark x1="88438" y1="34063" x2="88438" y2="3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208" y="203117"/>
            <a:ext cx="1257159" cy="11875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0763C-BAEC-624C-AEF6-D24C7D35FCD3}"/>
              </a:ext>
            </a:extLst>
          </p:cNvPr>
          <p:cNvSpPr txBox="1"/>
          <p:nvPr/>
        </p:nvSpPr>
        <p:spPr>
          <a:xfrm>
            <a:off x="397388" y="1512954"/>
            <a:ext cx="320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solidFill>
                  <a:schemeClr val="bg1"/>
                </a:solidFill>
                <a:latin typeface="Arial Black" panose="020B0A04020102020204" pitchFamily="34" charset="0"/>
              </a:rPr>
              <a:t>Calorie Tracker</a:t>
            </a:r>
          </a:p>
        </p:txBody>
      </p:sp>
      <p:pic>
        <p:nvPicPr>
          <p:cNvPr id="1036" name="Picture 12" descr="3,723 Workout Plan Design Images, Stock Photos &amp; Vectors | Shutterstock">
            <a:extLst>
              <a:ext uri="{FF2B5EF4-FFF2-40B4-BE49-F238E27FC236}">
                <a16:creationId xmlns:a16="http://schemas.microsoft.com/office/drawing/2014/main" id="{5515A749-F3FB-AB82-0E9F-D4271D224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1"/>
          <a:stretch/>
        </p:blipFill>
        <p:spPr bwMode="auto">
          <a:xfrm>
            <a:off x="10519178" y="203117"/>
            <a:ext cx="1275433" cy="11875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3995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313EB14C-D897-CCD6-77AF-BA0E429BF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34" r="9089" b="1074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B6732-E46C-C9F8-68B1-FFD16A37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Functional Requirements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212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8044-891E-F503-0E1F-C5637B20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Posture Detection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DD1F85-07E9-34C0-7921-8851C331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99" y="1779872"/>
            <a:ext cx="3014961" cy="2599472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F7968AB-2522-DD89-5389-449914057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36" y="1828056"/>
            <a:ext cx="3398626" cy="2381275"/>
          </a:xfrm>
          <a:prstGeom prst="rect">
            <a:avLst/>
          </a:prstGeom>
        </p:spPr>
      </p:pic>
      <p:pic>
        <p:nvPicPr>
          <p:cNvPr id="7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A9261B2-7E4D-2C4B-F85C-A4925A815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75" y="1849780"/>
            <a:ext cx="2709495" cy="2337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236845-02CF-1F0E-22D3-70C8E316B681}"/>
              </a:ext>
            </a:extLst>
          </p:cNvPr>
          <p:cNvSpPr txBox="1"/>
          <p:nvPr/>
        </p:nvSpPr>
        <p:spPr>
          <a:xfrm>
            <a:off x="959160" y="4529370"/>
            <a:ext cx="28348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Nova"/>
              </a:rPr>
              <a:t>Real-time webcam input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C9B0C-8AE5-434C-1338-D58FEE2B0640}"/>
              </a:ext>
            </a:extLst>
          </p:cNvPr>
          <p:cNvSpPr txBox="1"/>
          <p:nvPr/>
        </p:nvSpPr>
        <p:spPr>
          <a:xfrm>
            <a:off x="4678573" y="4470754"/>
            <a:ext cx="28348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Nova"/>
              </a:rPr>
              <a:t>Integration of model to analyze the posture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83619-E7C2-F744-A46C-1768D7CBC905}"/>
              </a:ext>
            </a:extLst>
          </p:cNvPr>
          <p:cNvSpPr txBox="1"/>
          <p:nvPr/>
        </p:nvSpPr>
        <p:spPr>
          <a:xfrm>
            <a:off x="8323384" y="4529370"/>
            <a:ext cx="28348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Nova"/>
              </a:rPr>
              <a:t>Active feedback to the user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5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E756-DF07-2082-89AB-A113CDA6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Calorie Tracking</a:t>
            </a:r>
          </a:p>
        </p:txBody>
      </p:sp>
      <p:pic>
        <p:nvPicPr>
          <p:cNvPr id="4" name="Picture 4" descr="A picture containing toy, vector graphics&#10;&#10;Description automatically generated">
            <a:extLst>
              <a:ext uri="{FF2B5EF4-FFF2-40B4-BE49-F238E27FC236}">
                <a16:creationId xmlns:a16="http://schemas.microsoft.com/office/drawing/2014/main" id="{22F1FFCE-8529-1932-95CF-EA1EA5EB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04" y="1822939"/>
            <a:ext cx="2455452" cy="2455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E62A2-C4F9-D1DE-93C9-D39A6490B4CD}"/>
              </a:ext>
            </a:extLst>
          </p:cNvPr>
          <p:cNvSpPr txBox="1"/>
          <p:nvPr/>
        </p:nvSpPr>
        <p:spPr>
          <a:xfrm>
            <a:off x="378337" y="4470755"/>
            <a:ext cx="25897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Input daily food consumption.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3D07A957-B06D-F3D3-8279-B8539932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372" y="1785638"/>
            <a:ext cx="2524725" cy="2530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DCFACD-85F4-092A-EB84-519EB683FB96}"/>
              </a:ext>
            </a:extLst>
          </p:cNvPr>
          <p:cNvSpPr txBox="1"/>
          <p:nvPr/>
        </p:nvSpPr>
        <p:spPr>
          <a:xfrm>
            <a:off x="3266476" y="4364181"/>
            <a:ext cx="2515133" cy="102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Calculate and display the total calorie intake based on the input.</a:t>
            </a:r>
          </a:p>
        </p:txBody>
      </p:sp>
      <p:pic>
        <p:nvPicPr>
          <p:cNvPr id="8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1BA52F1-2ABC-7D94-F77D-1FA55DEE4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827" y="1817610"/>
            <a:ext cx="2535382" cy="2423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09D13E-1E3E-197A-6F01-4CD56A190C29}"/>
              </a:ext>
            </a:extLst>
          </p:cNvPr>
          <p:cNvSpPr txBox="1"/>
          <p:nvPr/>
        </p:nvSpPr>
        <p:spPr>
          <a:xfrm>
            <a:off x="6096000" y="4396153"/>
            <a:ext cx="276025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Provide a comprehensive food database.</a:t>
            </a:r>
          </a:p>
        </p:txBody>
      </p:sp>
      <p:pic>
        <p:nvPicPr>
          <p:cNvPr id="10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3BEA5BAF-7275-D72F-D20A-1B67DF49A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869" y="1818973"/>
            <a:ext cx="2743200" cy="2410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8BDD7F-D578-F443-8D96-1EE470C4611B}"/>
              </a:ext>
            </a:extLst>
          </p:cNvPr>
          <p:cNvSpPr txBox="1"/>
          <p:nvPr/>
        </p:nvSpPr>
        <p:spPr>
          <a:xfrm>
            <a:off x="9144000" y="4342867"/>
            <a:ext cx="251513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Provide nutritional information for each food item.</a:t>
            </a:r>
          </a:p>
        </p:txBody>
      </p:sp>
    </p:spTree>
    <p:extLst>
      <p:ext uri="{BB962C8B-B14F-4D97-AF65-F5344CB8AC3E}">
        <p14:creationId xmlns:p14="http://schemas.microsoft.com/office/powerpoint/2010/main" val="82577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8CF-171A-8467-BAC4-C4A201BD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Workout Planning</a:t>
            </a:r>
          </a:p>
        </p:txBody>
      </p:sp>
      <p:pic>
        <p:nvPicPr>
          <p:cNvPr id="4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085E3E41-451D-FA03-2F0A-D728BDF9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16" y="1812281"/>
            <a:ext cx="2743200" cy="2743200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28D2052-F66C-70D5-9200-F271C1D08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812281"/>
            <a:ext cx="2743200" cy="2743200"/>
          </a:xfrm>
          <a:prstGeom prst="rect">
            <a:avLst/>
          </a:prstGeom>
        </p:spPr>
      </p:pic>
      <p:pic>
        <p:nvPicPr>
          <p:cNvPr id="6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00E74E7-9346-FA00-61A3-95623424F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155" y="1812281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A741E-D586-15BA-57E4-815BEE44A4F6}"/>
              </a:ext>
            </a:extLst>
          </p:cNvPr>
          <p:cNvSpPr txBox="1"/>
          <p:nvPr/>
        </p:nvSpPr>
        <p:spPr>
          <a:xfrm>
            <a:off x="964489" y="4603971"/>
            <a:ext cx="28348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Nova"/>
              </a:rPr>
              <a:t>Pre-defined workout plans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65560-685F-41EA-2DF4-F6ACFB8C8B83}"/>
              </a:ext>
            </a:extLst>
          </p:cNvPr>
          <p:cNvSpPr txBox="1"/>
          <p:nvPr/>
        </p:nvSpPr>
        <p:spPr>
          <a:xfrm>
            <a:off x="4678573" y="4603971"/>
            <a:ext cx="28348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Nova"/>
              </a:rPr>
              <a:t>Make custom workout plans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703DE-D492-1749-EC35-C542AD099B88}"/>
              </a:ext>
            </a:extLst>
          </p:cNvPr>
          <p:cNvSpPr txBox="1"/>
          <p:nvPr/>
        </p:nvSpPr>
        <p:spPr>
          <a:xfrm>
            <a:off x="8387328" y="4603971"/>
            <a:ext cx="28348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Nova"/>
              </a:rPr>
              <a:t>Daily reminder according to the plan</a:t>
            </a:r>
          </a:p>
        </p:txBody>
      </p:sp>
    </p:spTree>
    <p:extLst>
      <p:ext uri="{BB962C8B-B14F-4D97-AF65-F5344CB8AC3E}">
        <p14:creationId xmlns:p14="http://schemas.microsoft.com/office/powerpoint/2010/main" val="226336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CB42-80ED-5386-B6F1-FE335EB7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86" y="2692797"/>
            <a:ext cx="7256651" cy="147240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Arial Black"/>
              </a:rPr>
              <a:t>TECHNOLOGIES USED</a:t>
            </a:r>
            <a:endParaRPr lang="en-US" dirty="0">
              <a:latin typeface="Arial Black"/>
            </a:endParaRPr>
          </a:p>
        </p:txBody>
      </p:sp>
      <p:pic>
        <p:nvPicPr>
          <p:cNvPr id="8194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8FE39389-2F20-C34D-E6C0-8D3AF4D3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4308276"/>
            <a:ext cx="7172324" cy="24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actJS Architecture (1 of 3): Configuring React">
            <a:extLst>
              <a:ext uri="{FF2B5EF4-FFF2-40B4-BE49-F238E27FC236}">
                <a16:creationId xmlns:a16="http://schemas.microsoft.com/office/drawing/2014/main" id="{5366885D-E1D6-FFAF-F369-28B6FFCE9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4044532"/>
            <a:ext cx="5105399" cy="293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itHub - keras-team/keras: Deep Learning for humans">
            <a:extLst>
              <a:ext uri="{FF2B5EF4-FFF2-40B4-BE49-F238E27FC236}">
                <a16:creationId xmlns:a16="http://schemas.microsoft.com/office/drawing/2014/main" id="{A1D938EE-B945-E1CD-0739-4ADD06EA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19771"/>
            <a:ext cx="5829301" cy="169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Your first program in Kotlin">
            <a:extLst>
              <a:ext uri="{FF2B5EF4-FFF2-40B4-BE49-F238E27FC236}">
                <a16:creationId xmlns:a16="http://schemas.microsoft.com/office/drawing/2014/main" id="{99FAF8AA-929E-43E5-1AC0-A949612A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36331"/>
            <a:ext cx="54292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5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37C5-FC6B-075A-5601-FB1245E9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Implementation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AE5A-1E6E-8021-BC96-AA098BDD8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174" y="2356734"/>
            <a:ext cx="4616761" cy="172963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solidFill>
                  <a:schemeClr val="bg1"/>
                </a:solidFill>
                <a:latin typeface="Arial Black"/>
                <a:ea typeface="Calibri" panose="020F0502020204030204"/>
                <a:cs typeface="Calibri" panose="020F0502020204030204"/>
              </a:rPr>
              <a:t> Data Collection</a:t>
            </a:r>
            <a:endParaRPr lang="en-U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solidFill>
                  <a:schemeClr val="bg1"/>
                </a:solidFill>
                <a:latin typeface="Arial Black"/>
                <a:ea typeface="Calibri" panose="020F0502020204030204"/>
                <a:cs typeface="Calibri" panose="020F0502020204030204"/>
              </a:rPr>
              <a:t> Data Cleaning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solidFill>
                  <a:schemeClr val="bg1"/>
                </a:solidFill>
                <a:latin typeface="Arial Black"/>
                <a:ea typeface="Calibri" panose="020F0502020204030204"/>
                <a:cs typeface="Calibri" panose="020F0502020204030204"/>
              </a:rPr>
              <a:t> Feature Extraction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solidFill>
                  <a:schemeClr val="bg1"/>
                </a:solidFill>
                <a:latin typeface="Arial Black"/>
                <a:ea typeface="Calibri" panose="020F0502020204030204"/>
                <a:cs typeface="Calibri" panose="020F0502020204030204"/>
              </a:rPr>
              <a:t> Data Splitting</a:t>
            </a:r>
          </a:p>
          <a:p>
            <a:pPr>
              <a:buFont typeface="Wingdings" panose="020B0604020202020204" pitchFamily="34" charset="0"/>
              <a:buChar char="ü"/>
            </a:pPr>
            <a:endParaRPr lang="en-US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1C6FE-14B9-5E59-0CF5-243F09EF97FC}"/>
              </a:ext>
            </a:extLst>
          </p:cNvPr>
          <p:cNvSpPr txBox="1">
            <a:spLocks/>
          </p:cNvSpPr>
          <p:nvPr/>
        </p:nvSpPr>
        <p:spPr>
          <a:xfrm>
            <a:off x="6535005" y="2359102"/>
            <a:ext cx="4611433" cy="2006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Arial Black"/>
                <a:ea typeface="Calibri" panose="020F0502020204030204"/>
                <a:cs typeface="Calibri" panose="020F0502020204030204"/>
              </a:rPr>
              <a:t> Model Imposition</a:t>
            </a: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US" dirty="0">
                <a:solidFill>
                  <a:schemeClr val="bg1"/>
                </a:solidFill>
                <a:latin typeface="Arial Black"/>
                <a:ea typeface="Calibri" panose="020F0502020204030204"/>
                <a:cs typeface="Calibri" panose="020F0502020204030204"/>
              </a:rPr>
              <a:t>Integration with webcam</a:t>
            </a: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US" dirty="0">
                <a:solidFill>
                  <a:schemeClr val="bg1"/>
                </a:solidFill>
                <a:latin typeface="Arial Black"/>
                <a:ea typeface="Calibri" panose="020F0502020204030204"/>
                <a:cs typeface="Calibri" panose="020F0502020204030204"/>
              </a:rPr>
              <a:t>Posture Check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0839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8812-A64D-3A0C-5BC7-9BC22A17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Contd.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B51D4BE-6F57-BC77-BE2A-4A8CBEDC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90" y="1431416"/>
            <a:ext cx="8439550" cy="51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1F7A-D1AE-2BCC-C603-0D5373393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9214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CB42-80ED-5386-B6F1-FE335EB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  <a:latin typeface="Arial Black"/>
                <a:cs typeface="Calibri Light"/>
              </a:rPr>
              <a:t>Problem Statement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0B97AD9-BD64-AC4C-B854-C759A1A2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53" y="2021042"/>
            <a:ext cx="3254752" cy="227771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54F30-8B3D-F388-E739-042693F6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3" y="1684393"/>
            <a:ext cx="2743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CBB079-AC31-EFBA-2DAB-05F611193BDA}"/>
              </a:ext>
            </a:extLst>
          </p:cNvPr>
          <p:cNvSpPr txBox="1"/>
          <p:nvPr/>
        </p:nvSpPr>
        <p:spPr>
          <a:xfrm>
            <a:off x="708712" y="4603972"/>
            <a:ext cx="2568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Bad Posture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92E6F-163A-2273-4128-EEF14FD48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98167" l="3333" r="90167">
                        <a14:foregroundMark x1="37167" y1="7667" x2="37167" y2="7667"/>
                        <a14:foregroundMark x1="26167" y1="25667" x2="26167" y2="25667"/>
                        <a14:foregroundMark x1="19500" y1="32333" x2="19500" y2="32333"/>
                        <a14:foregroundMark x1="19333" y1="42667" x2="19333" y2="42667"/>
                        <a14:foregroundMark x1="21833" y1="39667" x2="21833" y2="39667"/>
                        <a14:foregroundMark x1="20167" y1="41167" x2="20833" y2="43667"/>
                        <a14:foregroundMark x1="19333" y1="38333" x2="21000" y2="43500"/>
                        <a14:foregroundMark x1="28667" y1="43667" x2="20000" y2="33833"/>
                        <a14:foregroundMark x1="19833" y1="47333" x2="19000" y2="40000"/>
                        <a14:foregroundMark x1="73000" y1="61833" x2="74500" y2="41333"/>
                        <a14:foregroundMark x1="84667" y1="49667" x2="80167" y2="44000"/>
                        <a14:foregroundMark x1="80167" y1="44000" x2="80167" y2="44000"/>
                        <a14:foregroundMark x1="46500" y1="75500" x2="46333" y2="73333"/>
                        <a14:foregroundMark x1="60333" y1="89667" x2="62500" y2="83000"/>
                        <a14:foregroundMark x1="64333" y1="97667" x2="56333" y2="93000"/>
                        <a14:foregroundMark x1="56333" y1="93000" x2="54833" y2="86167"/>
                        <a14:foregroundMark x1="54833" y1="86167" x2="62333" y2="82667"/>
                        <a14:foregroundMark x1="62333" y1="82667" x2="69333" y2="85167"/>
                        <a14:foregroundMark x1="69333" y1="85167" x2="67333" y2="94167"/>
                        <a14:foregroundMark x1="67333" y1="94167" x2="64667" y2="98333"/>
                        <a14:foregroundMark x1="82833" y1="85833" x2="87000" y2="85167"/>
                        <a14:foregroundMark x1="77000" y1="84000" x2="77167" y2="82500"/>
                        <a14:foregroundMark x1="77333" y1="82167" x2="85833" y2="82167"/>
                        <a14:foregroundMark x1="85833" y1="82167" x2="78333" y2="87000"/>
                        <a14:foregroundMark x1="78333" y1="87000" x2="77333" y2="86667"/>
                        <a14:foregroundMark x1="77167" y1="82167" x2="85167" y2="81667"/>
                        <a14:foregroundMark x1="85167" y1="81667" x2="86333" y2="82000"/>
                        <a14:foregroundMark x1="87667" y1="81333" x2="90167" y2="80833"/>
                        <a14:foregroundMark x1="90167" y1="81000" x2="89667" y2="88833"/>
                        <a14:foregroundMark x1="89667" y1="88833" x2="89667" y2="88833"/>
                        <a14:foregroundMark x1="18667" y1="94000" x2="18833" y2="86667"/>
                        <a14:foregroundMark x1="18833" y1="86667" x2="24828" y2="81122"/>
                        <a14:foregroundMark x1="34100" y1="79741" x2="34417" y2="79713"/>
                        <a14:foregroundMark x1="37241" y1="82179" x2="38000" y2="87167"/>
                        <a14:foregroundMark x1="37005" y1="80627" x2="37228" y2="82093"/>
                        <a14:foregroundMark x1="38000" y1="87167" x2="35500" y2="93833"/>
                        <a14:foregroundMark x1="35500" y1="93833" x2="19000" y2="94500"/>
                        <a14:foregroundMark x1="19000" y1="94500" x2="18667" y2="94500"/>
                        <a14:foregroundMark x1="3333" y1="68667" x2="11000" y2="70167"/>
                        <a14:foregroundMark x1="11000" y1="70167" x2="11167" y2="69833"/>
                        <a14:foregroundMark x1="17833" y1="76833" x2="51000" y2="77333"/>
                        <a14:foregroundMark x1="51000" y1="77333" x2="70833" y2="77000"/>
                        <a14:foregroundMark x1="70833" y1="77000" x2="83333" y2="78833"/>
                        <a14:foregroundMark x1="17333" y1="77167" x2="16500" y2="75333"/>
                        <a14:foregroundMark x1="15667" y1="78500" x2="26500" y2="79000"/>
                        <a14:foregroundMark x1="26500" y1="79000" x2="28833" y2="78667"/>
                        <a14:foregroundMark x1="35500" y1="79000" x2="31833" y2="78500"/>
                        <a14:backgroundMark x1="27597" y1="80784" x2="32667" y2="80333"/>
                        <a14:backgroundMark x1="32667" y1="80333" x2="32833" y2="80333"/>
                        <a14:backgroundMark x1="36167" y1="79500" x2="37167" y2="80500"/>
                        <a14:backgroundMark x1="38500" y1="88000" x2="37667" y2="81333"/>
                        <a14:backgroundMark x1="24667" y1="73333" x2="29667" y2="73500"/>
                        <a14:backgroundMark x1="13833" y1="57833" x2="13833" y2="57833"/>
                        <a14:backgroundMark x1="13833" y1="55667" x2="13833" y2="5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1684393"/>
            <a:ext cx="2838450" cy="2838450"/>
          </a:xfrm>
          <a:prstGeom prst="rect">
            <a:avLst/>
          </a:prstGeom>
        </p:spPr>
      </p:pic>
      <p:pic>
        <p:nvPicPr>
          <p:cNvPr id="6152" name="Picture 8" descr="Obesity PNG Images With Transparent Background | Free Download On Lovepik">
            <a:extLst>
              <a:ext uri="{FF2B5EF4-FFF2-40B4-BE49-F238E27FC236}">
                <a16:creationId xmlns:a16="http://schemas.microsoft.com/office/drawing/2014/main" id="{92722784-649D-85D7-26C0-9C2277850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44" b="94109" l="10000" r="90000">
                        <a14:foregroundMark x1="36386" y1="27624" x2="40149" y2="14257"/>
                        <a14:foregroundMark x1="40149" y1="14257" x2="45941" y2="9901"/>
                        <a14:foregroundMark x1="45941" y1="9901" x2="52921" y2="11832"/>
                        <a14:foregroundMark x1="52921" y1="11832" x2="60891" y2="17525"/>
                        <a14:foregroundMark x1="60891" y1="17525" x2="62772" y2="21683"/>
                        <a14:foregroundMark x1="44010" y1="5990" x2="51139" y2="5644"/>
                        <a14:foregroundMark x1="51139" y1="5644" x2="52079" y2="5693"/>
                        <a14:foregroundMark x1="49703" y1="31931" x2="53911" y2="30396"/>
                        <a14:foregroundMark x1="25990" y1="91089" x2="34158" y2="90495"/>
                        <a14:foregroundMark x1="34158" y1="90495" x2="49356" y2="92129"/>
                        <a14:foregroundMark x1="49356" y1="92129" x2="60297" y2="86782"/>
                        <a14:foregroundMark x1="60297" y1="86782" x2="53020" y2="79901"/>
                        <a14:foregroundMark x1="53020" y1="79901" x2="43366" y2="81040"/>
                        <a14:foregroundMark x1="43366" y1="81040" x2="29158" y2="90149"/>
                        <a14:foregroundMark x1="31931" y1="91931" x2="55743" y2="94109"/>
                        <a14:foregroundMark x1="55743" y1="94109" x2="56238" y2="93762"/>
                        <a14:backgroundMark x1="52921" y1="76683" x2="52921" y2="76683"/>
                        <a14:backgroundMark x1="52525" y1="75297" x2="53069" y2="77525"/>
                        <a14:backgroundMark x1="52624" y1="72228" x2="52624" y2="72228"/>
                        <a14:backgroundMark x1="67079" y1="24455" x2="67079" y2="24455"/>
                        <a14:backgroundMark x1="67228" y1="22376" x2="67228" y2="22376"/>
                        <a14:backgroundMark x1="66238" y1="25693" x2="66238" y2="25693"/>
                        <a14:backgroundMark x1="33218" y1="28069" x2="33218" y2="28069"/>
                        <a14:backgroundMark x1="34604" y1="22079" x2="34604" y2="220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513" y="1479889"/>
            <a:ext cx="3169161" cy="31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813F9D-7D58-2380-89EC-5AF24B63F620}"/>
              </a:ext>
            </a:extLst>
          </p:cNvPr>
          <p:cNvSpPr txBox="1"/>
          <p:nvPr/>
        </p:nvSpPr>
        <p:spPr>
          <a:xfrm>
            <a:off x="3197201" y="4603972"/>
            <a:ext cx="2568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 Black"/>
              </a:rPr>
              <a:t>Injuries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94F5F-4129-71F1-B682-E77DC00448A3}"/>
              </a:ext>
            </a:extLst>
          </p:cNvPr>
          <p:cNvSpPr txBox="1"/>
          <p:nvPr/>
        </p:nvSpPr>
        <p:spPr>
          <a:xfrm>
            <a:off x="5733649" y="4603972"/>
            <a:ext cx="2568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 Black"/>
              </a:rPr>
              <a:t>Obesity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EF669-DF1D-A188-8C3C-E39AE79B31D6}"/>
              </a:ext>
            </a:extLst>
          </p:cNvPr>
          <p:cNvSpPr txBox="1"/>
          <p:nvPr/>
        </p:nvSpPr>
        <p:spPr>
          <a:xfrm>
            <a:off x="8648433" y="4603972"/>
            <a:ext cx="2706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 Black"/>
              </a:rPr>
              <a:t>Unhealthy Lifestyle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49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CB42-80ED-5386-B6F1-FE335EB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  <a:latin typeface="Arial Black"/>
                <a:cs typeface="Calibri Light"/>
              </a:rPr>
              <a:t>Problem Statement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0B97AD9-BD64-AC4C-B854-C759A1A2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1" y="4942868"/>
            <a:ext cx="2214886" cy="155000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54F30-8B3D-F388-E739-042693F6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48" y="1365811"/>
            <a:ext cx="2743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CBB079-AC31-EFBA-2DAB-05F611193BDA}"/>
              </a:ext>
            </a:extLst>
          </p:cNvPr>
          <p:cNvSpPr txBox="1"/>
          <p:nvPr/>
        </p:nvSpPr>
        <p:spPr>
          <a:xfrm>
            <a:off x="4413937" y="4285390"/>
            <a:ext cx="2568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Bad Posture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92E6F-163A-2273-4128-EEF14FD48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98167" l="3333" r="90167">
                        <a14:foregroundMark x1="37167" y1="7667" x2="37167" y2="7667"/>
                        <a14:foregroundMark x1="26167" y1="25667" x2="26167" y2="25667"/>
                        <a14:foregroundMark x1="19500" y1="32333" x2="19500" y2="32333"/>
                        <a14:foregroundMark x1="19333" y1="42667" x2="19333" y2="42667"/>
                        <a14:foregroundMark x1="21833" y1="39667" x2="21833" y2="39667"/>
                        <a14:foregroundMark x1="20167" y1="41167" x2="20833" y2="43667"/>
                        <a14:foregroundMark x1="19333" y1="38333" x2="21000" y2="43500"/>
                        <a14:foregroundMark x1="28667" y1="43667" x2="20000" y2="33833"/>
                        <a14:foregroundMark x1="19833" y1="47333" x2="19000" y2="40000"/>
                        <a14:foregroundMark x1="73000" y1="61833" x2="74500" y2="41333"/>
                        <a14:foregroundMark x1="84667" y1="49667" x2="80167" y2="44000"/>
                        <a14:foregroundMark x1="80167" y1="44000" x2="80167" y2="44000"/>
                        <a14:foregroundMark x1="46500" y1="75500" x2="46333" y2="73333"/>
                        <a14:foregroundMark x1="60333" y1="89667" x2="62500" y2="83000"/>
                        <a14:foregroundMark x1="64333" y1="97667" x2="56333" y2="93000"/>
                        <a14:foregroundMark x1="56333" y1="93000" x2="54833" y2="86167"/>
                        <a14:foregroundMark x1="54833" y1="86167" x2="62333" y2="82667"/>
                        <a14:foregroundMark x1="62333" y1="82667" x2="69333" y2="85167"/>
                        <a14:foregroundMark x1="69333" y1="85167" x2="67333" y2="94167"/>
                        <a14:foregroundMark x1="67333" y1="94167" x2="64667" y2="98333"/>
                        <a14:foregroundMark x1="82833" y1="85833" x2="87000" y2="85167"/>
                        <a14:foregroundMark x1="77000" y1="84000" x2="77167" y2="82500"/>
                        <a14:foregroundMark x1="77333" y1="82167" x2="85833" y2="82167"/>
                        <a14:foregroundMark x1="85833" y1="82167" x2="78333" y2="87000"/>
                        <a14:foregroundMark x1="78333" y1="87000" x2="77333" y2="86667"/>
                        <a14:foregroundMark x1="77167" y1="82167" x2="85167" y2="81667"/>
                        <a14:foregroundMark x1="85167" y1="81667" x2="86333" y2="82000"/>
                        <a14:foregroundMark x1="87667" y1="81333" x2="90167" y2="80833"/>
                        <a14:foregroundMark x1="90167" y1="81000" x2="89667" y2="88833"/>
                        <a14:foregroundMark x1="89667" y1="88833" x2="89667" y2="88833"/>
                        <a14:foregroundMark x1="18667" y1="94000" x2="18833" y2="86667"/>
                        <a14:foregroundMark x1="18833" y1="86667" x2="24828" y2="81122"/>
                        <a14:foregroundMark x1="34100" y1="79741" x2="34417" y2="79713"/>
                        <a14:foregroundMark x1="37241" y1="82179" x2="38000" y2="87167"/>
                        <a14:foregroundMark x1="37005" y1="80627" x2="37228" y2="82093"/>
                        <a14:foregroundMark x1="38000" y1="87167" x2="35500" y2="93833"/>
                        <a14:foregroundMark x1="35500" y1="93833" x2="19000" y2="94500"/>
                        <a14:foregroundMark x1="19000" y1="94500" x2="18667" y2="94500"/>
                        <a14:foregroundMark x1="3333" y1="68667" x2="11000" y2="70167"/>
                        <a14:foregroundMark x1="11000" y1="70167" x2="11167" y2="69833"/>
                        <a14:foregroundMark x1="17833" y1="76833" x2="51000" y2="77333"/>
                        <a14:foregroundMark x1="51000" y1="77333" x2="70833" y2="77000"/>
                        <a14:foregroundMark x1="70833" y1="77000" x2="83333" y2="78833"/>
                        <a14:foregroundMark x1="17333" y1="77167" x2="16500" y2="75333"/>
                        <a14:foregroundMark x1="15667" y1="78500" x2="26500" y2="79000"/>
                        <a14:foregroundMark x1="26500" y1="79000" x2="28833" y2="78667"/>
                        <a14:foregroundMark x1="35500" y1="79000" x2="31833" y2="78500"/>
                        <a14:backgroundMark x1="27597" y1="80784" x2="32667" y2="80333"/>
                        <a14:backgroundMark x1="32667" y1="80333" x2="32833" y2="80333"/>
                        <a14:backgroundMark x1="36167" y1="79500" x2="37167" y2="80500"/>
                        <a14:backgroundMark x1="38500" y1="88000" x2="37667" y2="81333"/>
                        <a14:backgroundMark x1="24667" y1="73333" x2="29667" y2="73500"/>
                        <a14:backgroundMark x1="13833" y1="57833" x2="13833" y2="57833"/>
                        <a14:backgroundMark x1="13833" y1="55667" x2="13833" y2="5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62" y="4732684"/>
            <a:ext cx="1651891" cy="1651891"/>
          </a:xfrm>
          <a:prstGeom prst="rect">
            <a:avLst/>
          </a:prstGeom>
        </p:spPr>
      </p:pic>
      <p:pic>
        <p:nvPicPr>
          <p:cNvPr id="6152" name="Picture 8" descr="Obesity PNG Images With Transparent Background | Free Download On Lovepik">
            <a:extLst>
              <a:ext uri="{FF2B5EF4-FFF2-40B4-BE49-F238E27FC236}">
                <a16:creationId xmlns:a16="http://schemas.microsoft.com/office/drawing/2014/main" id="{92722784-649D-85D7-26C0-9C2277850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44" b="94109" l="10000" r="90000">
                        <a14:foregroundMark x1="36386" y1="27624" x2="40149" y2="14257"/>
                        <a14:foregroundMark x1="40149" y1="14257" x2="45941" y2="9901"/>
                        <a14:foregroundMark x1="45941" y1="9901" x2="52921" y2="11832"/>
                        <a14:foregroundMark x1="52921" y1="11832" x2="60891" y2="17525"/>
                        <a14:foregroundMark x1="60891" y1="17525" x2="62772" y2="21683"/>
                        <a14:foregroundMark x1="44010" y1="5990" x2="51139" y2="5644"/>
                        <a14:foregroundMark x1="51139" y1="5644" x2="52079" y2="5693"/>
                        <a14:foregroundMark x1="49703" y1="31931" x2="53911" y2="30396"/>
                        <a14:foregroundMark x1="25990" y1="91089" x2="34158" y2="90495"/>
                        <a14:foregroundMark x1="34158" y1="90495" x2="49356" y2="92129"/>
                        <a14:foregroundMark x1="49356" y1="92129" x2="60297" y2="86782"/>
                        <a14:foregroundMark x1="60297" y1="86782" x2="53020" y2="79901"/>
                        <a14:foregroundMark x1="53020" y1="79901" x2="43366" y2="81040"/>
                        <a14:foregroundMark x1="43366" y1="81040" x2="29158" y2="90149"/>
                        <a14:foregroundMark x1="31931" y1="91931" x2="55743" y2="94109"/>
                        <a14:foregroundMark x1="55743" y1="94109" x2="56238" y2="93762"/>
                        <a14:backgroundMark x1="52921" y1="76683" x2="52921" y2="76683"/>
                        <a14:backgroundMark x1="52525" y1="75297" x2="53069" y2="77525"/>
                        <a14:backgroundMark x1="52624" y1="72228" x2="52624" y2="72228"/>
                        <a14:backgroundMark x1="67079" y1="24455" x2="67079" y2="24455"/>
                        <a14:backgroundMark x1="67228" y1="22376" x2="67228" y2="22376"/>
                        <a14:backgroundMark x1="66238" y1="25693" x2="66238" y2="25693"/>
                        <a14:backgroundMark x1="33218" y1="28069" x2="33218" y2="28069"/>
                        <a14:backgroundMark x1="34604" y1="22079" x2="34604" y2="220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19" y="4654722"/>
            <a:ext cx="1844355" cy="183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90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CB42-80ED-5386-B6F1-FE335EB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  <a:latin typeface="Arial Black"/>
                <a:cs typeface="Calibri Light"/>
              </a:rPr>
              <a:t>Problem Statement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0B97AD9-BD64-AC4C-B854-C759A1A2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491" y="1043227"/>
            <a:ext cx="4203655" cy="294177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54F30-8B3D-F388-E739-042693F6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4301172"/>
            <a:ext cx="2076151" cy="2076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92E6F-163A-2273-4128-EEF14FD48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98167" l="3333" r="90167">
                        <a14:foregroundMark x1="37167" y1="7667" x2="37167" y2="7667"/>
                        <a14:foregroundMark x1="26167" y1="25667" x2="26167" y2="25667"/>
                        <a14:foregroundMark x1="19500" y1="32333" x2="19500" y2="32333"/>
                        <a14:foregroundMark x1="19333" y1="42667" x2="19333" y2="42667"/>
                        <a14:foregroundMark x1="21833" y1="39667" x2="21833" y2="39667"/>
                        <a14:foregroundMark x1="20167" y1="41167" x2="20833" y2="43667"/>
                        <a14:foregroundMark x1="19333" y1="38333" x2="21000" y2="43500"/>
                        <a14:foregroundMark x1="28667" y1="43667" x2="20000" y2="33833"/>
                        <a14:foregroundMark x1="19833" y1="47333" x2="19000" y2="40000"/>
                        <a14:foregroundMark x1="73000" y1="61833" x2="74500" y2="41333"/>
                        <a14:foregroundMark x1="84667" y1="49667" x2="80167" y2="44000"/>
                        <a14:foregroundMark x1="80167" y1="44000" x2="80167" y2="44000"/>
                        <a14:foregroundMark x1="46500" y1="75500" x2="46333" y2="73333"/>
                        <a14:foregroundMark x1="60333" y1="89667" x2="62500" y2="83000"/>
                        <a14:foregroundMark x1="64333" y1="97667" x2="56333" y2="93000"/>
                        <a14:foregroundMark x1="56333" y1="93000" x2="54833" y2="86167"/>
                        <a14:foregroundMark x1="54833" y1="86167" x2="62333" y2="82667"/>
                        <a14:foregroundMark x1="62333" y1="82667" x2="69333" y2="85167"/>
                        <a14:foregroundMark x1="69333" y1="85167" x2="67333" y2="94167"/>
                        <a14:foregroundMark x1="67333" y1="94167" x2="64667" y2="98333"/>
                        <a14:foregroundMark x1="82833" y1="85833" x2="87000" y2="85167"/>
                        <a14:foregroundMark x1="77000" y1="84000" x2="77167" y2="82500"/>
                        <a14:foregroundMark x1="77333" y1="82167" x2="85833" y2="82167"/>
                        <a14:foregroundMark x1="85833" y1="82167" x2="78333" y2="87000"/>
                        <a14:foregroundMark x1="78333" y1="87000" x2="77333" y2="86667"/>
                        <a14:foregroundMark x1="77167" y1="82167" x2="85167" y2="81667"/>
                        <a14:foregroundMark x1="85167" y1="81667" x2="86333" y2="82000"/>
                        <a14:foregroundMark x1="87667" y1="81333" x2="90167" y2="80833"/>
                        <a14:foregroundMark x1="90167" y1="81000" x2="89667" y2="88833"/>
                        <a14:foregroundMark x1="89667" y1="88833" x2="89667" y2="88833"/>
                        <a14:foregroundMark x1="18667" y1="94000" x2="18833" y2="86667"/>
                        <a14:foregroundMark x1="18833" y1="86667" x2="24828" y2="81122"/>
                        <a14:foregroundMark x1="34100" y1="79741" x2="34417" y2="79713"/>
                        <a14:foregroundMark x1="37241" y1="82179" x2="38000" y2="87167"/>
                        <a14:foregroundMark x1="37005" y1="80627" x2="37228" y2="82093"/>
                        <a14:foregroundMark x1="38000" y1="87167" x2="35500" y2="93833"/>
                        <a14:foregroundMark x1="35500" y1="93833" x2="19000" y2="94500"/>
                        <a14:foregroundMark x1="19000" y1="94500" x2="18667" y2="94500"/>
                        <a14:foregroundMark x1="3333" y1="68667" x2="11000" y2="70167"/>
                        <a14:foregroundMark x1="11000" y1="70167" x2="11167" y2="69833"/>
                        <a14:foregroundMark x1="17833" y1="76833" x2="51000" y2="77333"/>
                        <a14:foregroundMark x1="51000" y1="77333" x2="70833" y2="77000"/>
                        <a14:foregroundMark x1="70833" y1="77000" x2="83333" y2="78833"/>
                        <a14:foregroundMark x1="17333" y1="77167" x2="16500" y2="75333"/>
                        <a14:foregroundMark x1="15667" y1="78500" x2="26500" y2="79000"/>
                        <a14:foregroundMark x1="26500" y1="79000" x2="28833" y2="78667"/>
                        <a14:foregroundMark x1="35500" y1="79000" x2="31833" y2="78500"/>
                        <a14:backgroundMark x1="27597" y1="80784" x2="32667" y2="80333"/>
                        <a14:backgroundMark x1="32667" y1="80333" x2="32833" y2="80333"/>
                        <a14:backgroundMark x1="36167" y1="79500" x2="37167" y2="80500"/>
                        <a14:backgroundMark x1="38500" y1="88000" x2="37667" y2="81333"/>
                        <a14:backgroundMark x1="24667" y1="73333" x2="29667" y2="73500"/>
                        <a14:backgroundMark x1="13833" y1="57833" x2="13833" y2="57833"/>
                        <a14:backgroundMark x1="13833" y1="55667" x2="13833" y2="5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71" y="4343886"/>
            <a:ext cx="1979798" cy="1979798"/>
          </a:xfrm>
          <a:prstGeom prst="rect">
            <a:avLst/>
          </a:prstGeom>
        </p:spPr>
      </p:pic>
      <p:pic>
        <p:nvPicPr>
          <p:cNvPr id="6152" name="Picture 8" descr="Obesity PNG Images With Transparent Background | Free Download On Lovepik">
            <a:extLst>
              <a:ext uri="{FF2B5EF4-FFF2-40B4-BE49-F238E27FC236}">
                <a16:creationId xmlns:a16="http://schemas.microsoft.com/office/drawing/2014/main" id="{92722784-649D-85D7-26C0-9C2277850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44" b="94109" l="10000" r="90000">
                        <a14:foregroundMark x1="36386" y1="27624" x2="40149" y2="14257"/>
                        <a14:foregroundMark x1="40149" y1="14257" x2="45941" y2="9901"/>
                        <a14:foregroundMark x1="45941" y1="9901" x2="52921" y2="11832"/>
                        <a14:foregroundMark x1="52921" y1="11832" x2="60891" y2="17525"/>
                        <a14:foregroundMark x1="60891" y1="17525" x2="62772" y2="21683"/>
                        <a14:foregroundMark x1="44010" y1="5990" x2="51139" y2="5644"/>
                        <a14:foregroundMark x1="51139" y1="5644" x2="52079" y2="5693"/>
                        <a14:foregroundMark x1="49703" y1="31931" x2="53911" y2="30396"/>
                        <a14:foregroundMark x1="25990" y1="91089" x2="34158" y2="90495"/>
                        <a14:foregroundMark x1="34158" y1="90495" x2="49356" y2="92129"/>
                        <a14:foregroundMark x1="49356" y1="92129" x2="60297" y2="86782"/>
                        <a14:foregroundMark x1="60297" y1="86782" x2="53020" y2="79901"/>
                        <a14:foregroundMark x1="53020" y1="79901" x2="43366" y2="81040"/>
                        <a14:foregroundMark x1="43366" y1="81040" x2="29158" y2="90149"/>
                        <a14:foregroundMark x1="31931" y1="91931" x2="55743" y2="94109"/>
                        <a14:foregroundMark x1="55743" y1="94109" x2="56238" y2="93762"/>
                        <a14:backgroundMark x1="52921" y1="76683" x2="52921" y2="76683"/>
                        <a14:backgroundMark x1="52525" y1="75297" x2="53069" y2="77525"/>
                        <a14:backgroundMark x1="52624" y1="72228" x2="52624" y2="72228"/>
                        <a14:backgroundMark x1="67079" y1="24455" x2="67079" y2="24455"/>
                        <a14:backgroundMark x1="67228" y1="22376" x2="67228" y2="22376"/>
                        <a14:backgroundMark x1="66238" y1="25693" x2="66238" y2="25693"/>
                        <a14:backgroundMark x1="33218" y1="28069" x2="33218" y2="28069"/>
                        <a14:backgroundMark x1="34604" y1="22079" x2="34604" y2="220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89" y="4397525"/>
            <a:ext cx="2076151" cy="206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813F9D-7D58-2380-89EC-5AF24B63F620}"/>
              </a:ext>
            </a:extLst>
          </p:cNvPr>
          <p:cNvSpPr txBox="1"/>
          <p:nvPr/>
        </p:nvSpPr>
        <p:spPr>
          <a:xfrm>
            <a:off x="4811790" y="3703665"/>
            <a:ext cx="25684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 Black"/>
              </a:rPr>
              <a:t>Injuries</a:t>
            </a:r>
            <a:endParaRPr lang="en-US" sz="2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0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CB42-80ED-5386-B6F1-FE335EB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  <a:latin typeface="Arial Black"/>
                <a:cs typeface="Calibri Light"/>
              </a:rPr>
              <a:t>Problem Statement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0B97AD9-BD64-AC4C-B854-C759A1A2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841" y="4567581"/>
            <a:ext cx="3254752" cy="227771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54F30-8B3D-F388-E739-042693F6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27" y="4754229"/>
            <a:ext cx="1933314" cy="1933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92E6F-163A-2273-4128-EEF14FD48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98167" l="3333" r="90167">
                        <a14:foregroundMark x1="37167" y1="7667" x2="37167" y2="7667"/>
                        <a14:foregroundMark x1="26167" y1="25667" x2="26167" y2="25667"/>
                        <a14:foregroundMark x1="19500" y1="32333" x2="19500" y2="32333"/>
                        <a14:foregroundMark x1="19333" y1="42667" x2="19333" y2="42667"/>
                        <a14:foregroundMark x1="21833" y1="39667" x2="21833" y2="39667"/>
                        <a14:foregroundMark x1="20167" y1="41167" x2="20833" y2="43667"/>
                        <a14:foregroundMark x1="19333" y1="38333" x2="21000" y2="43500"/>
                        <a14:foregroundMark x1="28667" y1="43667" x2="20000" y2="33833"/>
                        <a14:foregroundMark x1="19833" y1="47333" x2="19000" y2="40000"/>
                        <a14:foregroundMark x1="73000" y1="61833" x2="74500" y2="41333"/>
                        <a14:foregroundMark x1="84667" y1="49667" x2="80167" y2="44000"/>
                        <a14:foregroundMark x1="80167" y1="44000" x2="80167" y2="44000"/>
                        <a14:foregroundMark x1="46500" y1="75500" x2="46333" y2="73333"/>
                        <a14:foregroundMark x1="60333" y1="89667" x2="62500" y2="83000"/>
                        <a14:foregroundMark x1="64333" y1="97667" x2="56333" y2="93000"/>
                        <a14:foregroundMark x1="56333" y1="93000" x2="54833" y2="86167"/>
                        <a14:foregroundMark x1="54833" y1="86167" x2="62333" y2="82667"/>
                        <a14:foregroundMark x1="62333" y1="82667" x2="69333" y2="85167"/>
                        <a14:foregroundMark x1="69333" y1="85167" x2="67333" y2="94167"/>
                        <a14:foregroundMark x1="67333" y1="94167" x2="64667" y2="98333"/>
                        <a14:foregroundMark x1="82833" y1="85833" x2="87000" y2="85167"/>
                        <a14:foregroundMark x1="77000" y1="84000" x2="77167" y2="82500"/>
                        <a14:foregroundMark x1="77333" y1="82167" x2="85833" y2="82167"/>
                        <a14:foregroundMark x1="85833" y1="82167" x2="78333" y2="87000"/>
                        <a14:foregroundMark x1="78333" y1="87000" x2="77333" y2="86667"/>
                        <a14:foregroundMark x1="77167" y1="82167" x2="85167" y2="81667"/>
                        <a14:foregroundMark x1="85167" y1="81667" x2="86333" y2="82000"/>
                        <a14:foregroundMark x1="87667" y1="81333" x2="90167" y2="80833"/>
                        <a14:foregroundMark x1="90167" y1="81000" x2="89667" y2="88833"/>
                        <a14:foregroundMark x1="89667" y1="88833" x2="89667" y2="88833"/>
                        <a14:foregroundMark x1="18667" y1="94000" x2="18833" y2="86667"/>
                        <a14:foregroundMark x1="18833" y1="86667" x2="24828" y2="81122"/>
                        <a14:foregroundMark x1="34100" y1="79741" x2="34417" y2="79713"/>
                        <a14:foregroundMark x1="37241" y1="82179" x2="38000" y2="87167"/>
                        <a14:foregroundMark x1="37005" y1="80627" x2="37228" y2="82093"/>
                        <a14:foregroundMark x1="38000" y1="87167" x2="35500" y2="93833"/>
                        <a14:foregroundMark x1="35500" y1="93833" x2="19000" y2="94500"/>
                        <a14:foregroundMark x1="19000" y1="94500" x2="18667" y2="94500"/>
                        <a14:foregroundMark x1="3333" y1="68667" x2="11000" y2="70167"/>
                        <a14:foregroundMark x1="11000" y1="70167" x2="11167" y2="69833"/>
                        <a14:foregroundMark x1="17833" y1="76833" x2="51000" y2="77333"/>
                        <a14:foregroundMark x1="51000" y1="77333" x2="70833" y2="77000"/>
                        <a14:foregroundMark x1="70833" y1="77000" x2="83333" y2="78833"/>
                        <a14:foregroundMark x1="17333" y1="77167" x2="16500" y2="75333"/>
                        <a14:foregroundMark x1="15667" y1="78500" x2="26500" y2="79000"/>
                        <a14:foregroundMark x1="26500" y1="79000" x2="28833" y2="78667"/>
                        <a14:foregroundMark x1="35500" y1="79000" x2="31833" y2="78500"/>
                        <a14:backgroundMark x1="27597" y1="80784" x2="32667" y2="80333"/>
                        <a14:backgroundMark x1="32667" y1="80333" x2="32833" y2="80333"/>
                        <a14:backgroundMark x1="36167" y1="79500" x2="37167" y2="80500"/>
                        <a14:backgroundMark x1="38500" y1="88000" x2="37667" y2="81333"/>
                        <a14:backgroundMark x1="24667" y1="73333" x2="29667" y2="73500"/>
                        <a14:backgroundMark x1="13833" y1="57833" x2="13833" y2="57833"/>
                        <a14:backgroundMark x1="13833" y1="55667" x2="13833" y2="5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593" y="4621217"/>
            <a:ext cx="1952496" cy="1952496"/>
          </a:xfrm>
          <a:prstGeom prst="rect">
            <a:avLst/>
          </a:prstGeom>
        </p:spPr>
      </p:pic>
      <p:pic>
        <p:nvPicPr>
          <p:cNvPr id="6152" name="Picture 8" descr="Obesity PNG Images With Transparent Background | Free Download On Lovepik">
            <a:extLst>
              <a:ext uri="{FF2B5EF4-FFF2-40B4-BE49-F238E27FC236}">
                <a16:creationId xmlns:a16="http://schemas.microsoft.com/office/drawing/2014/main" id="{92722784-649D-85D7-26C0-9C2277850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44" b="94109" l="10000" r="90000">
                        <a14:foregroundMark x1="36386" y1="27624" x2="40149" y2="14257"/>
                        <a14:foregroundMark x1="40149" y1="14257" x2="45941" y2="9901"/>
                        <a14:foregroundMark x1="45941" y1="9901" x2="52921" y2="11832"/>
                        <a14:foregroundMark x1="52921" y1="11832" x2="60891" y2="17525"/>
                        <a14:foregroundMark x1="60891" y1="17525" x2="62772" y2="21683"/>
                        <a14:foregroundMark x1="44010" y1="5990" x2="51139" y2="5644"/>
                        <a14:foregroundMark x1="51139" y1="5644" x2="52079" y2="5693"/>
                        <a14:foregroundMark x1="49703" y1="31931" x2="53911" y2="30396"/>
                        <a14:foregroundMark x1="25990" y1="91089" x2="34158" y2="90495"/>
                        <a14:foregroundMark x1="34158" y1="90495" x2="49356" y2="92129"/>
                        <a14:foregroundMark x1="49356" y1="92129" x2="60297" y2="86782"/>
                        <a14:foregroundMark x1="60297" y1="86782" x2="53020" y2="79901"/>
                        <a14:foregroundMark x1="53020" y1="79901" x2="43366" y2="81040"/>
                        <a14:foregroundMark x1="43366" y1="81040" x2="29158" y2="90149"/>
                        <a14:foregroundMark x1="31931" y1="91931" x2="55743" y2="94109"/>
                        <a14:foregroundMark x1="55743" y1="94109" x2="56238" y2="93762"/>
                        <a14:backgroundMark x1="52921" y1="76683" x2="52921" y2="76683"/>
                        <a14:backgroundMark x1="52525" y1="75297" x2="53069" y2="77525"/>
                        <a14:backgroundMark x1="52624" y1="72228" x2="52624" y2="72228"/>
                        <a14:backgroundMark x1="67079" y1="24455" x2="67079" y2="24455"/>
                        <a14:backgroundMark x1="67228" y1="22376" x2="67228" y2="22376"/>
                        <a14:backgroundMark x1="66238" y1="25693" x2="66238" y2="25693"/>
                        <a14:backgroundMark x1="33218" y1="28069" x2="33218" y2="28069"/>
                        <a14:backgroundMark x1="34604" y1="22079" x2="34604" y2="220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04" y="1251060"/>
            <a:ext cx="3169161" cy="31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494F5F-4129-71F1-B682-E77DC00448A3}"/>
              </a:ext>
            </a:extLst>
          </p:cNvPr>
          <p:cNvSpPr txBox="1"/>
          <p:nvPr/>
        </p:nvSpPr>
        <p:spPr>
          <a:xfrm>
            <a:off x="4811790" y="4293699"/>
            <a:ext cx="2568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 Black"/>
              </a:rPr>
              <a:t>Obesity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3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CB42-80ED-5386-B6F1-FE335EB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  <a:latin typeface="Arial Black"/>
                <a:cs typeface="Calibri Light"/>
              </a:rPr>
              <a:t>Problem Statement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0B97AD9-BD64-AC4C-B854-C759A1A2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480" y="4763579"/>
            <a:ext cx="2831040" cy="1981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54F30-8B3D-F388-E739-042693F6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12" y="4876800"/>
            <a:ext cx="1981200" cy="198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92E6F-163A-2273-4128-EEF14FD48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98167" l="3333" r="90167">
                        <a14:foregroundMark x1="37167" y1="7667" x2="37167" y2="7667"/>
                        <a14:foregroundMark x1="26167" y1="25667" x2="26167" y2="25667"/>
                        <a14:foregroundMark x1="19500" y1="32333" x2="19500" y2="32333"/>
                        <a14:foregroundMark x1="19333" y1="42667" x2="19333" y2="42667"/>
                        <a14:foregroundMark x1="21833" y1="39667" x2="21833" y2="39667"/>
                        <a14:foregroundMark x1="20167" y1="41167" x2="20833" y2="43667"/>
                        <a14:foregroundMark x1="19333" y1="38333" x2="21000" y2="43500"/>
                        <a14:foregroundMark x1="28667" y1="43667" x2="20000" y2="33833"/>
                        <a14:foregroundMark x1="19833" y1="47333" x2="19000" y2="40000"/>
                        <a14:foregroundMark x1="73000" y1="61833" x2="74500" y2="41333"/>
                        <a14:foregroundMark x1="84667" y1="49667" x2="80167" y2="44000"/>
                        <a14:foregroundMark x1="80167" y1="44000" x2="80167" y2="44000"/>
                        <a14:foregroundMark x1="46500" y1="75500" x2="46333" y2="73333"/>
                        <a14:foregroundMark x1="60333" y1="89667" x2="62500" y2="83000"/>
                        <a14:foregroundMark x1="64333" y1="97667" x2="56333" y2="93000"/>
                        <a14:foregroundMark x1="56333" y1="93000" x2="54833" y2="86167"/>
                        <a14:foregroundMark x1="54833" y1="86167" x2="62333" y2="82667"/>
                        <a14:foregroundMark x1="62333" y1="82667" x2="69333" y2="85167"/>
                        <a14:foregroundMark x1="69333" y1="85167" x2="67333" y2="94167"/>
                        <a14:foregroundMark x1="67333" y1="94167" x2="64667" y2="98333"/>
                        <a14:foregroundMark x1="82833" y1="85833" x2="87000" y2="85167"/>
                        <a14:foregroundMark x1="77000" y1="84000" x2="77167" y2="82500"/>
                        <a14:foregroundMark x1="77333" y1="82167" x2="85833" y2="82167"/>
                        <a14:foregroundMark x1="85833" y1="82167" x2="78333" y2="87000"/>
                        <a14:foregroundMark x1="78333" y1="87000" x2="77333" y2="86667"/>
                        <a14:foregroundMark x1="77167" y1="82167" x2="85167" y2="81667"/>
                        <a14:foregroundMark x1="85167" y1="81667" x2="86333" y2="82000"/>
                        <a14:foregroundMark x1="87667" y1="81333" x2="90167" y2="80833"/>
                        <a14:foregroundMark x1="90167" y1="81000" x2="89667" y2="88833"/>
                        <a14:foregroundMark x1="89667" y1="88833" x2="89667" y2="88833"/>
                        <a14:foregroundMark x1="18667" y1="94000" x2="18833" y2="86667"/>
                        <a14:foregroundMark x1="18833" y1="86667" x2="24828" y2="81122"/>
                        <a14:foregroundMark x1="34100" y1="79741" x2="34417" y2="79713"/>
                        <a14:foregroundMark x1="37241" y1="82179" x2="38000" y2="87167"/>
                        <a14:foregroundMark x1="37005" y1="80627" x2="37228" y2="82093"/>
                        <a14:foregroundMark x1="38000" y1="87167" x2="35500" y2="93833"/>
                        <a14:foregroundMark x1="35500" y1="93833" x2="19000" y2="94500"/>
                        <a14:foregroundMark x1="19000" y1="94500" x2="18667" y2="94500"/>
                        <a14:foregroundMark x1="3333" y1="68667" x2="11000" y2="70167"/>
                        <a14:foregroundMark x1="11000" y1="70167" x2="11167" y2="69833"/>
                        <a14:foregroundMark x1="17833" y1="76833" x2="51000" y2="77333"/>
                        <a14:foregroundMark x1="51000" y1="77333" x2="70833" y2="77000"/>
                        <a14:foregroundMark x1="70833" y1="77000" x2="83333" y2="78833"/>
                        <a14:foregroundMark x1="17333" y1="77167" x2="16500" y2="75333"/>
                        <a14:foregroundMark x1="15667" y1="78500" x2="26500" y2="79000"/>
                        <a14:foregroundMark x1="26500" y1="79000" x2="28833" y2="78667"/>
                        <a14:foregroundMark x1="35500" y1="79000" x2="31833" y2="78500"/>
                        <a14:backgroundMark x1="27597" y1="80784" x2="32667" y2="80333"/>
                        <a14:backgroundMark x1="32667" y1="80333" x2="32833" y2="80333"/>
                        <a14:backgroundMark x1="36167" y1="79500" x2="37167" y2="80500"/>
                        <a14:backgroundMark x1="38500" y1="88000" x2="37667" y2="81333"/>
                        <a14:backgroundMark x1="24667" y1="73333" x2="29667" y2="73500"/>
                        <a14:backgroundMark x1="13833" y1="57833" x2="13833" y2="57833"/>
                        <a14:backgroundMark x1="13833" y1="55667" x2="13833" y2="5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236718"/>
            <a:ext cx="2838450" cy="2838450"/>
          </a:xfrm>
          <a:prstGeom prst="rect">
            <a:avLst/>
          </a:prstGeom>
        </p:spPr>
      </p:pic>
      <p:pic>
        <p:nvPicPr>
          <p:cNvPr id="6152" name="Picture 8" descr="Obesity PNG Images With Transparent Background | Free Download On Lovepik">
            <a:extLst>
              <a:ext uri="{FF2B5EF4-FFF2-40B4-BE49-F238E27FC236}">
                <a16:creationId xmlns:a16="http://schemas.microsoft.com/office/drawing/2014/main" id="{92722784-649D-85D7-26C0-9C2277850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44" b="94109" l="10000" r="90000">
                        <a14:foregroundMark x1="36386" y1="27624" x2="40149" y2="14257"/>
                        <a14:foregroundMark x1="40149" y1="14257" x2="45941" y2="9901"/>
                        <a14:foregroundMark x1="45941" y1="9901" x2="52921" y2="11832"/>
                        <a14:foregroundMark x1="52921" y1="11832" x2="60891" y2="17525"/>
                        <a14:foregroundMark x1="60891" y1="17525" x2="62772" y2="21683"/>
                        <a14:foregroundMark x1="44010" y1="5990" x2="51139" y2="5644"/>
                        <a14:foregroundMark x1="51139" y1="5644" x2="52079" y2="5693"/>
                        <a14:foregroundMark x1="49703" y1="31931" x2="53911" y2="30396"/>
                        <a14:foregroundMark x1="25990" y1="91089" x2="34158" y2="90495"/>
                        <a14:foregroundMark x1="34158" y1="90495" x2="49356" y2="92129"/>
                        <a14:foregroundMark x1="49356" y1="92129" x2="60297" y2="86782"/>
                        <a14:foregroundMark x1="60297" y1="86782" x2="53020" y2="79901"/>
                        <a14:foregroundMark x1="53020" y1="79901" x2="43366" y2="81040"/>
                        <a14:foregroundMark x1="43366" y1="81040" x2="29158" y2="90149"/>
                        <a14:foregroundMark x1="31931" y1="91931" x2="55743" y2="94109"/>
                        <a14:foregroundMark x1="55743" y1="94109" x2="56238" y2="93762"/>
                        <a14:backgroundMark x1="52921" y1="76683" x2="52921" y2="76683"/>
                        <a14:backgroundMark x1="52525" y1="75297" x2="53069" y2="77525"/>
                        <a14:backgroundMark x1="52624" y1="72228" x2="52624" y2="72228"/>
                        <a14:backgroundMark x1="67079" y1="24455" x2="67079" y2="24455"/>
                        <a14:backgroundMark x1="67228" y1="22376" x2="67228" y2="22376"/>
                        <a14:backgroundMark x1="66238" y1="25693" x2="66238" y2="25693"/>
                        <a14:backgroundMark x1="33218" y1="28069" x2="33218" y2="28069"/>
                        <a14:backgroundMark x1="34604" y1="22079" x2="34604" y2="220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11" y="4497784"/>
            <a:ext cx="2254577" cy="22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EF669-DF1D-A188-8C3C-E39AE79B31D6}"/>
              </a:ext>
            </a:extLst>
          </p:cNvPr>
          <p:cNvSpPr txBox="1"/>
          <p:nvPr/>
        </p:nvSpPr>
        <p:spPr>
          <a:xfrm>
            <a:off x="4893986" y="4195469"/>
            <a:ext cx="2706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 Black"/>
              </a:rPr>
              <a:t>Unhealthy Lifestyle</a:t>
            </a:r>
            <a:endParaRPr lang="en-US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34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C766-3473-FB25-60D6-82DD495D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/>
                <a:cs typeface="Calibri Light"/>
              </a:rPr>
              <a:t>Solution : </a:t>
            </a:r>
            <a:r>
              <a:rPr lang="en-US" err="1">
                <a:solidFill>
                  <a:schemeClr val="bg1"/>
                </a:solidFill>
                <a:latin typeface="Arial Black"/>
                <a:cs typeface="Calibri Light"/>
              </a:rPr>
              <a:t>BlissFit</a:t>
            </a:r>
            <a:endParaRPr lang="en-US">
              <a:solidFill>
                <a:schemeClr val="bg1"/>
              </a:solidFill>
              <a:latin typeface="Arial Black"/>
              <a:cs typeface="Calibri Light"/>
            </a:endParaRPr>
          </a:p>
        </p:txBody>
      </p:sp>
      <p:pic>
        <p:nvPicPr>
          <p:cNvPr id="7172" name="Picture 4" descr="Calories Counter | Calorie counter, Calorie, Counter">
            <a:extLst>
              <a:ext uri="{FF2B5EF4-FFF2-40B4-BE49-F238E27FC236}">
                <a16:creationId xmlns:a16="http://schemas.microsoft.com/office/drawing/2014/main" id="{12EEB128-5A61-3001-2E76-0C34D7827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07" y="1833863"/>
            <a:ext cx="3195072" cy="239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AD5B4B-1C50-DC67-FFB5-404C6EB0D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478" y="1837370"/>
            <a:ext cx="3531843" cy="23946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3B82502-31CA-17EB-730F-6E21888FD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99" y="1779872"/>
            <a:ext cx="3014961" cy="2599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79531-658B-11E9-AD9C-640D9B0F7190}"/>
              </a:ext>
            </a:extLst>
          </p:cNvPr>
          <p:cNvSpPr txBox="1"/>
          <p:nvPr/>
        </p:nvSpPr>
        <p:spPr>
          <a:xfrm>
            <a:off x="905874" y="4635944"/>
            <a:ext cx="2877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Web Cam Integration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0D68B-A9D2-0236-78DB-C49E8E9A4C65}"/>
              </a:ext>
            </a:extLst>
          </p:cNvPr>
          <p:cNvSpPr txBox="1"/>
          <p:nvPr/>
        </p:nvSpPr>
        <p:spPr>
          <a:xfrm>
            <a:off x="4779818" y="4635943"/>
            <a:ext cx="2483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Posture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DCC60-4984-C31E-28B1-A1296E7D3691}"/>
              </a:ext>
            </a:extLst>
          </p:cNvPr>
          <p:cNvSpPr txBox="1"/>
          <p:nvPr/>
        </p:nvSpPr>
        <p:spPr>
          <a:xfrm>
            <a:off x="8669748" y="4635943"/>
            <a:ext cx="26110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Fitness Application</a:t>
            </a:r>
          </a:p>
        </p:txBody>
      </p:sp>
    </p:spTree>
    <p:extLst>
      <p:ext uri="{BB962C8B-B14F-4D97-AF65-F5344CB8AC3E}">
        <p14:creationId xmlns:p14="http://schemas.microsoft.com/office/powerpoint/2010/main" val="205334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accent6">
                <a:lumMod val="50000"/>
              </a:schemeClr>
            </a:gs>
            <a:gs pos="100000">
              <a:srgbClr val="0113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CB42-80ED-5386-B6F1-FE335EB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bg1"/>
                </a:solidFill>
                <a:latin typeface="Arial Black" panose="020B0A04020102020204" pitchFamily="34" charset="0"/>
              </a:rPr>
              <a:t>Features</a:t>
            </a:r>
          </a:p>
        </p:txBody>
      </p:sp>
      <p:pic>
        <p:nvPicPr>
          <p:cNvPr id="1026" name="Picture 2" descr="60+ Calorie Calculator Illustrations, Royalty-Free Vector Graphics &amp; Clip  Art - iStock | Calorie counting, Yogurt, Food">
            <a:extLst>
              <a:ext uri="{FF2B5EF4-FFF2-40B4-BE49-F238E27FC236}">
                <a16:creationId xmlns:a16="http://schemas.microsoft.com/office/drawing/2014/main" id="{E150DDF5-D8C4-3C9E-7940-F441395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423" l="9967" r="89869">
                        <a14:foregroundMark x1="78758" y1="99423" x2="66013" y2="79615"/>
                        <a14:foregroundMark x1="66013" y1="79615" x2="64216" y2="71923"/>
                        <a14:foregroundMark x1="54248" y1="78654" x2="54085" y2="47500"/>
                        <a14:foregroundMark x1="54085" y1="47500" x2="57516" y2="41731"/>
                        <a14:foregroundMark x1="64052" y1="43269" x2="63072" y2="59423"/>
                        <a14:foregroundMark x1="63072" y1="59423" x2="63072" y2="59423"/>
                        <a14:backgroundMark x1="8333" y1="12115" x2="9477" y2="56538"/>
                        <a14:backgroundMark x1="84477" y1="25577" x2="97222" y2="5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14" y="1822043"/>
            <a:ext cx="3435197" cy="29187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Yoga Pose Clipart Vector, Yoga Pose Illustration, Yoga, Pose, Woman PNG  Image For Free Download">
            <a:extLst>
              <a:ext uri="{FF2B5EF4-FFF2-40B4-BE49-F238E27FC236}">
                <a16:creationId xmlns:a16="http://schemas.microsoft.com/office/drawing/2014/main" id="{11B20670-0C49-9163-AA72-12AEAA32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4375">
                        <a14:foregroundMark x1="93807" y1="32307" x2="94375" y2="32344"/>
                        <a14:foregroundMark x1="90545" y1="32096" x2="92952" y2="32252"/>
                        <a14:foregroundMark x1="88906" y1="33594" x2="90570" y2="33857"/>
                        <a14:backgroundMark x1="71250" y1="30469" x2="71250" y2="30469"/>
                        <a14:backgroundMark x1="72813" y1="30469" x2="72813" y2="30469"/>
                        <a14:backgroundMark x1="74063" y1="30625" x2="74063" y2="30625"/>
                        <a14:backgroundMark x1="72031" y1="30469" x2="72031" y2="30469"/>
                        <a14:backgroundMark x1="63750" y1="59375" x2="63750" y2="59375"/>
                        <a14:backgroundMark x1="91563" y1="33438" x2="91563" y2="33438"/>
                        <a14:backgroundMark x1="88906" y1="34063" x2="88906" y2="34063"/>
                        <a14:backgroundMark x1="91563" y1="33906" x2="91563" y2="33906"/>
                        <a14:backgroundMark x1="90625" y1="33750" x2="90625" y2="33750"/>
                        <a14:backgroundMark x1="91406" y1="34375" x2="92188" y2="34531"/>
                        <a14:backgroundMark x1="91875" y1="34375" x2="90781" y2="34219"/>
                        <a14:backgroundMark x1="88906" y1="34375" x2="88906" y2="34375"/>
                        <a14:backgroundMark x1="88438" y1="34063" x2="88438" y2="3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35" y="1758099"/>
            <a:ext cx="3210310" cy="30325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0763C-BAEC-624C-AEF6-D24C7D35FCD3}"/>
              </a:ext>
            </a:extLst>
          </p:cNvPr>
          <p:cNvSpPr txBox="1"/>
          <p:nvPr/>
        </p:nvSpPr>
        <p:spPr>
          <a:xfrm>
            <a:off x="9228570" y="5007253"/>
            <a:ext cx="212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  <a:latin typeface="Arial Black" panose="020B0A04020102020204" pitchFamily="34" charset="0"/>
              </a:rPr>
              <a:t>Calorie Tracker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58486-6C64-2B5C-3D0E-5AA486B50CB9}"/>
              </a:ext>
            </a:extLst>
          </p:cNvPr>
          <p:cNvSpPr txBox="1"/>
          <p:nvPr/>
        </p:nvSpPr>
        <p:spPr>
          <a:xfrm>
            <a:off x="5070671" y="5007253"/>
            <a:ext cx="226882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>
                <a:solidFill>
                  <a:schemeClr val="bg1"/>
                </a:solidFill>
                <a:latin typeface="Arial Black"/>
              </a:rPr>
              <a:t>Workout Planner</a:t>
            </a:r>
            <a:endParaRPr lang="en-IN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38708-77F7-EF05-C249-3F73A74D7FBE}"/>
              </a:ext>
            </a:extLst>
          </p:cNvPr>
          <p:cNvSpPr txBox="1"/>
          <p:nvPr/>
        </p:nvSpPr>
        <p:spPr>
          <a:xfrm>
            <a:off x="623651" y="5008674"/>
            <a:ext cx="297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>
                <a:solidFill>
                  <a:schemeClr val="bg1"/>
                </a:solidFill>
                <a:latin typeface="Arial Black" panose="020B0A04020102020204" pitchFamily="34" charset="0"/>
              </a:rPr>
              <a:t>Yoga Posture Checker</a:t>
            </a:r>
          </a:p>
        </p:txBody>
      </p:sp>
      <p:pic>
        <p:nvPicPr>
          <p:cNvPr id="1036" name="Picture 12" descr="3,723 Workout Plan Design Images, Stock Photos &amp; Vectors | Shutterstock">
            <a:extLst>
              <a:ext uri="{FF2B5EF4-FFF2-40B4-BE49-F238E27FC236}">
                <a16:creationId xmlns:a16="http://schemas.microsoft.com/office/drawing/2014/main" id="{5515A749-F3FB-AB82-0E9F-D4271D224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1"/>
          <a:stretch/>
        </p:blipFill>
        <p:spPr bwMode="auto">
          <a:xfrm>
            <a:off x="4380067" y="1713201"/>
            <a:ext cx="3435197" cy="31984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676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CB42-80ED-5386-B6F1-FE335EB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bg1"/>
                </a:solidFill>
                <a:latin typeface="Arial Black" panose="020B0A04020102020204" pitchFamily="34" charset="0"/>
              </a:rPr>
              <a:t>Features</a:t>
            </a:r>
          </a:p>
        </p:txBody>
      </p:sp>
      <p:pic>
        <p:nvPicPr>
          <p:cNvPr id="1026" name="Picture 2" descr="60+ Calorie Calculator Illustrations, Royalty-Free Vector Graphics &amp; Clip  Art - iStock | Calorie counting, Yogurt, Food">
            <a:extLst>
              <a:ext uri="{FF2B5EF4-FFF2-40B4-BE49-F238E27FC236}">
                <a16:creationId xmlns:a16="http://schemas.microsoft.com/office/drawing/2014/main" id="{E150DDF5-D8C4-3C9E-7940-F441395D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423" l="9967" r="89869">
                        <a14:foregroundMark x1="78758" y1="99423" x2="66013" y2="79615"/>
                        <a14:foregroundMark x1="66013" y1="79615" x2="64216" y2="71923"/>
                        <a14:foregroundMark x1="54248" y1="78654" x2="54085" y2="47500"/>
                        <a14:foregroundMark x1="54085" y1="47500" x2="57516" y2="41731"/>
                        <a14:foregroundMark x1="64052" y1="43269" x2="63072" y2="59423"/>
                        <a14:foregroundMark x1="63072" y1="59423" x2="63072" y2="59423"/>
                        <a14:backgroundMark x1="8333" y1="12115" x2="9477" y2="56538"/>
                        <a14:backgroundMark x1="84477" y1="25577" x2="97222" y2="5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684" y="331419"/>
            <a:ext cx="1353359" cy="11499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Yoga Pose Clipart Vector, Yoga Pose Illustration, Yoga, Pose, Woman PNG  Image For Free Download">
            <a:extLst>
              <a:ext uri="{FF2B5EF4-FFF2-40B4-BE49-F238E27FC236}">
                <a16:creationId xmlns:a16="http://schemas.microsoft.com/office/drawing/2014/main" id="{11B20670-0C49-9163-AA72-12AEAA32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4375">
                        <a14:foregroundMark x1="93807" y1="32307" x2="94375" y2="32344"/>
                        <a14:foregroundMark x1="90545" y1="32096" x2="92952" y2="32252"/>
                        <a14:foregroundMark x1="88906" y1="33594" x2="90570" y2="33857"/>
                        <a14:backgroundMark x1="71250" y1="30469" x2="71250" y2="30469"/>
                        <a14:backgroundMark x1="72813" y1="30469" x2="72813" y2="30469"/>
                        <a14:backgroundMark x1="74063" y1="30625" x2="74063" y2="30625"/>
                        <a14:backgroundMark x1="72031" y1="30469" x2="72031" y2="30469"/>
                        <a14:backgroundMark x1="63750" y1="59375" x2="63750" y2="59375"/>
                        <a14:backgroundMark x1="91563" y1="33438" x2="91563" y2="33438"/>
                        <a14:backgroundMark x1="88906" y1="34063" x2="88906" y2="34063"/>
                        <a14:backgroundMark x1="91563" y1="33906" x2="91563" y2="33906"/>
                        <a14:backgroundMark x1="90625" y1="33750" x2="90625" y2="33750"/>
                        <a14:backgroundMark x1="91406" y1="34375" x2="92188" y2="34531"/>
                        <a14:backgroundMark x1="91875" y1="34375" x2="90781" y2="34219"/>
                        <a14:backgroundMark x1="88906" y1="34375" x2="88906" y2="34375"/>
                        <a14:backgroundMark x1="88438" y1="34063" x2="88438" y2="3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14" y="2470427"/>
            <a:ext cx="3210310" cy="30325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38708-77F7-EF05-C249-3F73A74D7FBE}"/>
              </a:ext>
            </a:extLst>
          </p:cNvPr>
          <p:cNvSpPr txBox="1"/>
          <p:nvPr/>
        </p:nvSpPr>
        <p:spPr>
          <a:xfrm>
            <a:off x="600114" y="1690688"/>
            <a:ext cx="506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bg1"/>
                </a:solidFill>
                <a:latin typeface="Arial Black" panose="020B0A04020102020204" pitchFamily="34" charset="0"/>
              </a:rPr>
              <a:t>Yoga Posture Checker</a:t>
            </a:r>
          </a:p>
        </p:txBody>
      </p:sp>
      <p:pic>
        <p:nvPicPr>
          <p:cNvPr id="1036" name="Picture 12" descr="3,723 Workout Plan Design Images, Stock Photos &amp; Vectors | Shutterstock">
            <a:extLst>
              <a:ext uri="{FF2B5EF4-FFF2-40B4-BE49-F238E27FC236}">
                <a16:creationId xmlns:a16="http://schemas.microsoft.com/office/drawing/2014/main" id="{5515A749-F3FB-AB82-0E9F-D4271D224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1"/>
          <a:stretch/>
        </p:blipFill>
        <p:spPr bwMode="auto">
          <a:xfrm>
            <a:off x="8741007" y="279640"/>
            <a:ext cx="1353359" cy="12600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6923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135835C45E4748BEA6BA5A05912315" ma:contentTypeVersion="10" ma:contentTypeDescription="Create a new document." ma:contentTypeScope="" ma:versionID="61ca29903dd90eba77d30ae472ee8781">
  <xsd:schema xmlns:xsd="http://www.w3.org/2001/XMLSchema" xmlns:xs="http://www.w3.org/2001/XMLSchema" xmlns:p="http://schemas.microsoft.com/office/2006/metadata/properties" xmlns:ns3="0e4880fb-49b3-4cfb-bab1-a0e2b0e256c0" targetNamespace="http://schemas.microsoft.com/office/2006/metadata/properties" ma:root="true" ma:fieldsID="f696cfbd9344b6f60dd8fcd1a63bf135" ns3:_="">
    <xsd:import namespace="0e4880fb-49b3-4cfb-bab1-a0e2b0e256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4880fb-49b3-4cfb-bab1-a0e2b0e25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4880fb-49b3-4cfb-bab1-a0e2b0e256c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EFE2CA-E826-4E9A-BE73-16C8CCBE4759}">
  <ds:schemaRefs>
    <ds:schemaRef ds:uri="0e4880fb-49b3-4cfb-bab1-a0e2b0e256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8E168B1-9A99-44CF-9791-81EF0A679E40}">
  <ds:schemaRefs>
    <ds:schemaRef ds:uri="0e4880fb-49b3-4cfb-bab1-a0e2b0e256c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779426A-97C3-49D0-ADF8-08932F3955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Macintosh PowerPoint</Application>
  <PresentationFormat>Widescreen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Arial Nova</vt:lpstr>
      <vt:lpstr>Calibri</vt:lpstr>
      <vt:lpstr>Calibri Light</vt:lpstr>
      <vt:lpstr>Wingdings</vt:lpstr>
      <vt:lpstr>Office Theme</vt:lpstr>
      <vt:lpstr>PowerPoint Presentation</vt:lpstr>
      <vt:lpstr>Problem Statement</vt:lpstr>
      <vt:lpstr>Problem Statement</vt:lpstr>
      <vt:lpstr>Problem Statement</vt:lpstr>
      <vt:lpstr>Problem Statement</vt:lpstr>
      <vt:lpstr>Problem Statement</vt:lpstr>
      <vt:lpstr>Solution : BlissFit</vt:lpstr>
      <vt:lpstr>Features</vt:lpstr>
      <vt:lpstr>Features</vt:lpstr>
      <vt:lpstr>Features</vt:lpstr>
      <vt:lpstr>Features</vt:lpstr>
      <vt:lpstr>Functional Requirements</vt:lpstr>
      <vt:lpstr>Posture Detection</vt:lpstr>
      <vt:lpstr>Calorie Tracking</vt:lpstr>
      <vt:lpstr>Workout Planning</vt:lpstr>
      <vt:lpstr>TECHNOLOGIES USED</vt:lpstr>
      <vt:lpstr>Implementation Status</vt:lpstr>
      <vt:lpstr>Contd.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SHREYASH SRIVASTAVA</dc:creator>
  <cp:lastModifiedBy>ARYAN MISHRA</cp:lastModifiedBy>
  <cp:revision>233</cp:revision>
  <dcterms:created xsi:type="dcterms:W3CDTF">2023-06-22T20:17:05Z</dcterms:created>
  <dcterms:modified xsi:type="dcterms:W3CDTF">2023-11-02T08:18:56Z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0x0101002F135835C45E4748BEA6BA5A05912315</vt:lpwstr>
  </property>
</Properties>
</file>